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enorite"/>
        <a:ea typeface="Tenorite"/>
        <a:cs typeface="Tenorite"/>
        <a:sym typeface="Tenorit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F5F3"/>
          </a:solidFill>
        </a:fill>
      </a:tcStyle>
    </a:wholeTbl>
    <a:band2H>
      <a:tcTxStyle b="def" i="def"/>
      <a:tcStyle>
        <a:tcBdr/>
        <a:fill>
          <a:solidFill>
            <a:srgbClr val="FBFAF9"/>
          </a:solidFill>
        </a:fill>
      </a:tcStyle>
    </a:band2H>
    <a:firstCol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enorite"/>
          <a:ea typeface="Tenorite"/>
          <a:cs typeface="Tenorit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enorite"/>
          <a:ea typeface="Tenorite"/>
          <a:cs typeface="Tenorit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16" name="CLICK TO add title"/>
          <p:cNvSpPr txBox="1"/>
          <p:nvPr>
            <p:ph type="title" hasCustomPrompt="1"/>
          </p:nvPr>
        </p:nvSpPr>
        <p:spPr>
          <a:xfrm>
            <a:off x="6441918" y="3329790"/>
            <a:ext cx="4941771" cy="3200401"/>
          </a:xfrm>
          <a:prstGeom prst="rect">
            <a:avLst/>
          </a:prstGeom>
        </p:spPr>
        <p:txBody>
          <a:bodyPr anchor="ctr"/>
          <a:lstStyle>
            <a:lvl1pPr algn="l">
              <a:defRPr sz="3600"/>
            </a:lvl1pPr>
          </a:lstStyle>
          <a:p>
            <a:pPr/>
            <a:r>
              <a:t>CLICK TO add title</a:t>
            </a:r>
          </a:p>
        </p:txBody>
      </p:sp>
      <p:pic>
        <p:nvPicPr>
          <p:cNvPr id="17" name="Graphic 7" descr="Graphic 7"/>
          <p:cNvPicPr>
            <a:picLocks noChangeAspect="1"/>
          </p:cNvPicPr>
          <p:nvPr/>
        </p:nvPicPr>
        <p:blipFill>
          <a:blip r:embed="rId2">
            <a:extLst/>
          </a:blip>
          <a:srcRect l="9358" t="23650" r="0" b="0"/>
          <a:stretch>
            <a:fillRect/>
          </a:stretch>
        </p:blipFill>
        <p:spPr>
          <a:xfrm>
            <a:off x="-1" y="-1"/>
            <a:ext cx="9488314" cy="505425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122" name="CLICK TO add title"/>
          <p:cNvSpPr txBox="1"/>
          <p:nvPr>
            <p:ph type="title" hasCustomPrompt="1"/>
          </p:nvPr>
        </p:nvSpPr>
        <p:spPr>
          <a:xfrm>
            <a:off x="838200" y="895350"/>
            <a:ext cx="3247664" cy="1917700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pPr/>
            <a:r>
              <a:t>CLICK TO add title</a:t>
            </a:r>
          </a:p>
        </p:txBody>
      </p:sp>
      <p:sp>
        <p:nvSpPr>
          <p:cNvPr id="123" name="Body Level One…"/>
          <p:cNvSpPr txBox="1"/>
          <p:nvPr>
            <p:ph type="body" sz="quarter" idx="1" hasCustomPrompt="1"/>
          </p:nvPr>
        </p:nvSpPr>
        <p:spPr>
          <a:xfrm>
            <a:off x="838200" y="2813049"/>
            <a:ext cx="3247663" cy="3238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SzTx/>
              <a:buFontTx/>
              <a:buNone/>
              <a:defRPr spc="50" sz="1800"/>
            </a:lvl1pPr>
            <a:lvl2pPr marL="283463" indent="-285750">
              <a:lnSpc>
                <a:spcPct val="100000"/>
              </a:lnSpc>
              <a:buFontTx/>
              <a:defRPr spc="50" sz="1800"/>
            </a:lvl2pPr>
            <a:lvl3pPr marL="566927" indent="-285750">
              <a:lnSpc>
                <a:spcPct val="100000"/>
              </a:lnSpc>
              <a:buFontTx/>
              <a:defRPr spc="50" sz="1800"/>
            </a:lvl3pPr>
            <a:lvl4pPr marL="859536" indent="-285750">
              <a:lnSpc>
                <a:spcPct val="100000"/>
              </a:lnSpc>
              <a:buFontTx/>
              <a:defRPr spc="50" sz="1800"/>
            </a:lvl4pPr>
            <a:lvl5pPr marL="1152144" indent="-285750">
              <a:lnSpc>
                <a:spcPct val="100000"/>
              </a:lnSpc>
              <a:buFontTx/>
              <a:defRPr spc="50" sz="1800"/>
            </a:lvl5pPr>
          </a:lstStyle>
          <a:p>
            <a:pPr/>
            <a:r>
              <a:t>Click to add content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7" name="Group 13"/>
          <p:cNvGrpSpPr/>
          <p:nvPr/>
        </p:nvGrpSpPr>
        <p:grpSpPr>
          <a:xfrm>
            <a:off x="-1" y="0"/>
            <a:ext cx="2327566" cy="1505528"/>
            <a:chOff x="0" y="0"/>
            <a:chExt cx="2327564" cy="1505527"/>
          </a:xfrm>
        </p:grpSpPr>
        <p:sp>
          <p:nvSpPr>
            <p:cNvPr id="125" name="Straight Connector 14"/>
            <p:cNvSpPr/>
            <p:nvPr/>
          </p:nvSpPr>
          <p:spPr>
            <a:xfrm flipH="1">
              <a:off x="-1" y="0"/>
              <a:ext cx="1287589" cy="1505528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" name="Straight Connector 15"/>
            <p:cNvSpPr/>
            <p:nvPr/>
          </p:nvSpPr>
          <p:spPr>
            <a:xfrm flipH="1">
              <a:off x="-1" y="0"/>
              <a:ext cx="2327566" cy="1200728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135" name="CLICK TO add title"/>
          <p:cNvSpPr txBox="1"/>
          <p:nvPr>
            <p:ph type="title" hasCustomPrompt="1"/>
          </p:nvPr>
        </p:nvSpPr>
        <p:spPr>
          <a:xfrm>
            <a:off x="838200" y="337191"/>
            <a:ext cx="5655198" cy="199786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TO add title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838200" y="2705176"/>
            <a:ext cx="5733773" cy="44899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b="1" spc="50" sz="1800"/>
            </a:lvl1pPr>
            <a:lvl2pPr marL="0" indent="457200">
              <a:buSzTx/>
              <a:buFontTx/>
              <a:buNone/>
              <a:defRPr b="1" spc="50" sz="1800"/>
            </a:lvl2pPr>
            <a:lvl3pPr marL="0" indent="914400">
              <a:buSzTx/>
              <a:buFontTx/>
              <a:buNone/>
              <a:defRPr b="1" spc="50" sz="1800"/>
            </a:lvl3pPr>
            <a:lvl4pPr marL="0" indent="1371600">
              <a:buSzTx/>
              <a:buFontTx/>
              <a:buNone/>
              <a:defRPr b="1" spc="50" sz="1800"/>
            </a:lvl4pPr>
            <a:lvl5pPr marL="0" indent="1828800">
              <a:buSzTx/>
              <a:buFontTx/>
              <a:buNone/>
              <a:defRPr b="1" spc="50" sz="1800"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Text Placeholder 4"/>
          <p:cNvSpPr/>
          <p:nvPr>
            <p:ph type="body" sz="quarter" idx="21" hasCustomPrompt="1"/>
          </p:nvPr>
        </p:nvSpPr>
        <p:spPr>
          <a:xfrm>
            <a:off x="7887107" y="2705176"/>
            <a:ext cx="3943628" cy="44899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b="1" sz="1800"/>
            </a:lvl1pPr>
          </a:lstStyle>
          <a:p>
            <a:pPr/>
            <a:r>
              <a:t>Click to add text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1122523" y="6423342"/>
            <a:ext cx="231278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rcRect l="18645" t="319" r="28731" b="73496"/>
          <a:stretch>
            <a:fillRect/>
          </a:stretch>
        </p:blipFill>
        <p:spPr>
          <a:xfrm flipH="1" rot="10800000">
            <a:off x="6308435" y="-12"/>
            <a:ext cx="5883566" cy="236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LICK TO add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155" name="CLICK TO add title"/>
          <p:cNvSpPr txBox="1"/>
          <p:nvPr>
            <p:ph type="title" hasCustomPrompt="1"/>
          </p:nvPr>
        </p:nvSpPr>
        <p:spPr>
          <a:xfrm>
            <a:off x="4267200" y="1615735"/>
            <a:ext cx="4179571" cy="1524737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56" name="Body Level One…"/>
          <p:cNvSpPr txBox="1"/>
          <p:nvPr>
            <p:ph type="body" sz="quarter" idx="1" hasCustomPrompt="1"/>
          </p:nvPr>
        </p:nvSpPr>
        <p:spPr>
          <a:xfrm>
            <a:off x="4267200" y="3238102"/>
            <a:ext cx="4179571" cy="28501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pc="50" sz="1800">
                <a:solidFill>
                  <a:srgbClr val="FFFFFF"/>
                </a:solidFill>
              </a:defRPr>
            </a:lvl1pPr>
            <a:lvl2pPr marL="0" indent="457200">
              <a:lnSpc>
                <a:spcPct val="150000"/>
              </a:lnSpc>
              <a:buSzTx/>
              <a:buFontTx/>
              <a:buNone/>
              <a:defRPr spc="50" sz="1800">
                <a:solidFill>
                  <a:srgbClr val="FFFFFF"/>
                </a:solidFill>
              </a:defRPr>
            </a:lvl2pPr>
            <a:lvl3pPr marL="0" indent="914400">
              <a:lnSpc>
                <a:spcPct val="150000"/>
              </a:lnSpc>
              <a:buSzTx/>
              <a:buFontTx/>
              <a:buNone/>
              <a:defRPr spc="50" sz="1800">
                <a:solidFill>
                  <a:srgbClr val="FFFFFF"/>
                </a:solidFill>
              </a:defRPr>
            </a:lvl3pPr>
            <a:lvl4pPr marL="0" indent="1371600">
              <a:lnSpc>
                <a:spcPct val="150000"/>
              </a:lnSpc>
              <a:buSzTx/>
              <a:buFontTx/>
              <a:buNone/>
              <a:defRPr spc="50" sz="1800">
                <a:solidFill>
                  <a:srgbClr val="FFFFFF"/>
                </a:solidFill>
              </a:defRPr>
            </a:lvl4pPr>
            <a:lvl5pPr marL="0" indent="1828800">
              <a:lnSpc>
                <a:spcPct val="150000"/>
              </a:lnSpc>
              <a:buSzTx/>
              <a:buFontTx/>
              <a:buNone/>
              <a:defRPr spc="50" sz="1800">
                <a:solidFill>
                  <a:srgbClr val="FFFFFF"/>
                </a:solidFill>
              </a:defRPr>
            </a:lvl5pPr>
          </a:lstStyle>
          <a:p>
            <a:pPr/>
            <a:r>
              <a:t>Click to add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57" name="Graphic 5" descr="Graphic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17693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1122522" y="6423342"/>
            <a:ext cx="23127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pic>
        <p:nvPicPr>
          <p:cNvPr id="26" name="Graphic 7" descr="Graphic 7"/>
          <p:cNvPicPr>
            <a:picLocks noChangeAspect="1"/>
          </p:cNvPicPr>
          <p:nvPr/>
        </p:nvPicPr>
        <p:blipFill>
          <a:blip r:embed="rId2">
            <a:extLst/>
          </a:blip>
          <a:srcRect l="0" t="18301" r="28341" b="23071"/>
          <a:stretch>
            <a:fillRect/>
          </a:stretch>
        </p:blipFill>
        <p:spPr>
          <a:xfrm>
            <a:off x="4229100" y="-1"/>
            <a:ext cx="7962901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CLICK TO add title"/>
          <p:cNvSpPr txBox="1"/>
          <p:nvPr>
            <p:ph type="title" hasCustomPrompt="1"/>
          </p:nvPr>
        </p:nvSpPr>
        <p:spPr>
          <a:xfrm>
            <a:off x="1333500" y="1020444"/>
            <a:ext cx="2895600" cy="132556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28" name="Body Level One…"/>
          <p:cNvSpPr txBox="1"/>
          <p:nvPr>
            <p:ph type="body" sz="quarter" idx="1" hasCustomPrompt="1"/>
          </p:nvPr>
        </p:nvSpPr>
        <p:spPr>
          <a:xfrm>
            <a:off x="1333500" y="2674012"/>
            <a:ext cx="2895600" cy="32695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4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457200">
              <a:lnSpc>
                <a:spcPct val="14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914400">
              <a:lnSpc>
                <a:spcPct val="14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1371600">
              <a:lnSpc>
                <a:spcPct val="14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1828800">
              <a:lnSpc>
                <a:spcPct val="14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Click to add content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37" name="CLICK TO add title"/>
          <p:cNvSpPr txBox="1"/>
          <p:nvPr>
            <p:ph type="title" hasCustomPrompt="1"/>
          </p:nvPr>
        </p:nvSpPr>
        <p:spPr>
          <a:xfrm>
            <a:off x="6991350" y="487017"/>
            <a:ext cx="4179571" cy="3377355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/>
            <a:r>
              <a:t>CLICK TO add title</a:t>
            </a:r>
          </a:p>
        </p:txBody>
      </p:sp>
      <p:grpSp>
        <p:nvGrpSpPr>
          <p:cNvPr id="40" name="Group 3"/>
          <p:cNvGrpSpPr/>
          <p:nvPr/>
        </p:nvGrpSpPr>
        <p:grpSpPr>
          <a:xfrm>
            <a:off x="0" y="-1"/>
            <a:ext cx="6557819" cy="6858001"/>
            <a:chOff x="0" y="0"/>
            <a:chExt cx="6557818" cy="6858000"/>
          </a:xfrm>
        </p:grpSpPr>
        <p:sp>
          <p:nvSpPr>
            <p:cNvPr id="38" name="Straight Connector 4"/>
            <p:cNvSpPr/>
            <p:nvPr/>
          </p:nvSpPr>
          <p:spPr>
            <a:xfrm flipH="1" flipV="1">
              <a:off x="0" y="1158744"/>
              <a:ext cx="6557817" cy="215375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" name="Straight Connector 5"/>
            <p:cNvSpPr/>
            <p:nvPr/>
          </p:nvSpPr>
          <p:spPr>
            <a:xfrm flipH="1" flipV="1">
              <a:off x="3633031" y="-1"/>
              <a:ext cx="2924788" cy="685800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49" name="CLICK TO add title"/>
          <p:cNvSpPr txBox="1"/>
          <p:nvPr>
            <p:ph type="title" hasCustomPrompt="1"/>
          </p:nvPr>
        </p:nvSpPr>
        <p:spPr>
          <a:xfrm>
            <a:off x="6991350" y="487680"/>
            <a:ext cx="4179571" cy="337669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50" name="Straight Connector 6"/>
          <p:cNvSpPr/>
          <p:nvPr/>
        </p:nvSpPr>
        <p:spPr>
          <a:xfrm>
            <a:off x="3990666" y="-1"/>
            <a:ext cx="1126279" cy="251229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" name="Picture Placeholder 8"/>
          <p:cNvSpPr/>
          <p:nvPr>
            <p:ph type="pic" idx="21"/>
          </p:nvPr>
        </p:nvSpPr>
        <p:spPr>
          <a:xfrm>
            <a:off x="0" y="-5081"/>
            <a:ext cx="6576291" cy="68726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60" name="CLICK TO add title"/>
          <p:cNvSpPr txBox="1"/>
          <p:nvPr>
            <p:ph type="title" hasCustomPrompt="1"/>
          </p:nvPr>
        </p:nvSpPr>
        <p:spPr>
          <a:xfrm>
            <a:off x="1322318" y="268360"/>
            <a:ext cx="7288283" cy="212117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TO add 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322387" y="2763078"/>
            <a:ext cx="7288213" cy="3407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FontTx/>
              <a:buNone/>
              <a:defRPr b="1" spc="50" sz="1800"/>
            </a:lvl1pPr>
            <a:lvl2pPr marL="283463" indent="-285750">
              <a:lnSpc>
                <a:spcPct val="100000"/>
              </a:lnSpc>
              <a:buFontTx/>
              <a:defRPr b="1" spc="50" sz="1800"/>
            </a:lvl2pPr>
            <a:lvl3pPr marL="566927" indent="-285750">
              <a:lnSpc>
                <a:spcPct val="100000"/>
              </a:lnSpc>
              <a:buFontTx/>
              <a:defRPr b="1" spc="50" sz="1800"/>
            </a:lvl3pPr>
            <a:lvl4pPr marL="859536" indent="-285750">
              <a:lnSpc>
                <a:spcPct val="100000"/>
              </a:lnSpc>
              <a:buFontTx/>
              <a:defRPr b="1" spc="50" sz="1800"/>
            </a:lvl4pPr>
            <a:lvl5pPr marL="1143000" indent="-285750">
              <a:lnSpc>
                <a:spcPct val="100000"/>
              </a:lnSpc>
              <a:buFontTx/>
              <a:defRPr b="1" spc="50" sz="1800"/>
            </a:lvl5pPr>
          </a:lstStyle>
          <a:p>
            <a:pPr/>
            <a:r>
              <a:t>Click to add content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64" name="Group 8"/>
          <p:cNvGrpSpPr/>
          <p:nvPr/>
        </p:nvGrpSpPr>
        <p:grpSpPr>
          <a:xfrm>
            <a:off x="9096374" y="-25402"/>
            <a:ext cx="3095626" cy="6883402"/>
            <a:chOff x="0" y="0"/>
            <a:chExt cx="3095625" cy="6883400"/>
          </a:xfrm>
        </p:grpSpPr>
        <p:sp>
          <p:nvSpPr>
            <p:cNvPr id="62" name="Straight Connector 9"/>
            <p:cNvSpPr/>
            <p:nvPr/>
          </p:nvSpPr>
          <p:spPr>
            <a:xfrm>
              <a:off x="0" y="1522413"/>
              <a:ext cx="3095626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" name="Straight Connector 10"/>
            <p:cNvSpPr/>
            <p:nvPr/>
          </p:nvSpPr>
          <p:spPr>
            <a:xfrm flipH="1">
              <a:off x="285368" y="0"/>
              <a:ext cx="2810257" cy="688340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" name="Straight Connector 11"/>
          <p:cNvSpPr/>
          <p:nvPr/>
        </p:nvSpPr>
        <p:spPr>
          <a:xfrm flipV="1">
            <a:off x="-2" y="-25403"/>
            <a:ext cx="1210575" cy="2048162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Break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74" name="CLICK TO add title"/>
          <p:cNvSpPr txBox="1"/>
          <p:nvPr>
            <p:ph type="title" hasCustomPrompt="1"/>
          </p:nvPr>
        </p:nvSpPr>
        <p:spPr>
          <a:xfrm>
            <a:off x="6991350" y="406400"/>
            <a:ext cx="4179571" cy="345797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CLICK TO add title</a:t>
            </a:r>
          </a:p>
        </p:txBody>
      </p:sp>
      <p:pic>
        <p:nvPicPr>
          <p:cNvPr id="75" name="Graphic 3" descr="Graphic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pic>
        <p:nvPicPr>
          <p:cNvPr id="84" name="Graphic 9" descr="Graphic 9"/>
          <p:cNvPicPr>
            <a:picLocks noChangeAspect="1"/>
          </p:cNvPicPr>
          <p:nvPr/>
        </p:nvPicPr>
        <p:blipFill>
          <a:blip r:embed="rId2">
            <a:extLst/>
          </a:blip>
          <a:srcRect l="39434" t="20278" r="0" b="22673"/>
          <a:stretch>
            <a:fillRect/>
          </a:stretch>
        </p:blipFill>
        <p:spPr>
          <a:xfrm>
            <a:off x="25784" y="-1"/>
            <a:ext cx="4093635" cy="3912396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CLICK TO add title"/>
          <p:cNvSpPr txBox="1"/>
          <p:nvPr>
            <p:ph type="title" hasCustomPrompt="1"/>
          </p:nvPr>
        </p:nvSpPr>
        <p:spPr>
          <a:xfrm>
            <a:off x="2933700" y="568961"/>
            <a:ext cx="8420100" cy="178086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TO add title</a:t>
            </a:r>
          </a:p>
        </p:txBody>
      </p:sp>
      <p:sp>
        <p:nvSpPr>
          <p:cNvPr id="86" name="Body Level One…"/>
          <p:cNvSpPr txBox="1"/>
          <p:nvPr>
            <p:ph type="body" sz="quarter" idx="1" hasCustomPrompt="1"/>
          </p:nvPr>
        </p:nvSpPr>
        <p:spPr>
          <a:xfrm>
            <a:off x="2933700" y="2797255"/>
            <a:ext cx="3924300" cy="464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pc="50" sz="1800"/>
            </a:lvl1pPr>
            <a:lvl2pPr marL="0" indent="457200">
              <a:buSzTx/>
              <a:buFontTx/>
              <a:buNone/>
              <a:defRPr b="1" spc="50" sz="1800"/>
            </a:lvl2pPr>
            <a:lvl3pPr marL="0" indent="914400">
              <a:buSzTx/>
              <a:buFontTx/>
              <a:buNone/>
              <a:defRPr b="1" spc="50" sz="1800"/>
            </a:lvl3pPr>
            <a:lvl4pPr marL="0" indent="1371600">
              <a:buSzTx/>
              <a:buFontTx/>
              <a:buNone/>
              <a:defRPr b="1" spc="50" sz="1800"/>
            </a:lvl4pPr>
            <a:lvl5pPr marL="0" indent="1828800">
              <a:buSzTx/>
              <a:buFontTx/>
              <a:buNone/>
              <a:defRPr b="1" spc="50" sz="1800"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Text Placeholder 4"/>
          <p:cNvSpPr/>
          <p:nvPr>
            <p:ph type="body" sz="quarter" idx="21" hasCustomPrompt="1"/>
          </p:nvPr>
        </p:nvSpPr>
        <p:spPr>
          <a:xfrm>
            <a:off x="7410173" y="2797255"/>
            <a:ext cx="3943628" cy="464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1800"/>
            </a:lvl1pPr>
          </a:lstStyle>
          <a:p>
            <a:pPr/>
            <a:r>
              <a:t>Click to add text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96" name="CLICK TO add title"/>
          <p:cNvSpPr txBox="1"/>
          <p:nvPr>
            <p:ph type="title" hasCustomPrompt="1"/>
          </p:nvPr>
        </p:nvSpPr>
        <p:spPr>
          <a:xfrm>
            <a:off x="1341119" y="558801"/>
            <a:ext cx="9953309" cy="178086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TO add title</a:t>
            </a:r>
          </a:p>
        </p:txBody>
      </p:sp>
      <p:grpSp>
        <p:nvGrpSpPr>
          <p:cNvPr id="99" name="Group 9"/>
          <p:cNvGrpSpPr/>
          <p:nvPr/>
        </p:nvGrpSpPr>
        <p:grpSpPr>
          <a:xfrm>
            <a:off x="4429816" y="0"/>
            <a:ext cx="7762184" cy="2754814"/>
            <a:chOff x="0" y="0"/>
            <a:chExt cx="7762182" cy="2754813"/>
          </a:xfrm>
        </p:grpSpPr>
        <p:sp>
          <p:nvSpPr>
            <p:cNvPr id="97" name="Straight Connector 10"/>
            <p:cNvSpPr/>
            <p:nvPr/>
          </p:nvSpPr>
          <p:spPr>
            <a:xfrm flipH="1" flipV="1">
              <a:off x="-1" y="0"/>
              <a:ext cx="7762184" cy="1217598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" name="Straight Connector 11"/>
            <p:cNvSpPr/>
            <p:nvPr/>
          </p:nvSpPr>
          <p:spPr>
            <a:xfrm>
              <a:off x="6635905" y="0"/>
              <a:ext cx="1126278" cy="2754814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341119" y="2960877"/>
            <a:ext cx="2722881" cy="35128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pc="50" sz="1800"/>
            </a:lvl1pPr>
            <a:lvl2pPr marL="0" indent="457200">
              <a:buSzTx/>
              <a:buFontTx/>
              <a:buNone/>
              <a:defRPr b="1" spc="50" sz="1800"/>
            </a:lvl2pPr>
            <a:lvl3pPr marL="0" indent="914400">
              <a:buSzTx/>
              <a:buFontTx/>
              <a:buNone/>
              <a:defRPr b="1" spc="50" sz="1800"/>
            </a:lvl3pPr>
            <a:lvl4pPr marL="0" indent="1371600">
              <a:buSzTx/>
              <a:buFontTx/>
              <a:buNone/>
              <a:defRPr b="1" spc="50" sz="1800"/>
            </a:lvl4pPr>
            <a:lvl5pPr marL="0" indent="1828800">
              <a:buSzTx/>
              <a:buFontTx/>
              <a:buNone/>
              <a:defRPr b="1" spc="50" sz="1800"/>
            </a:lvl5pPr>
          </a:lstStyle>
          <a:p>
            <a:pPr/>
            <a:r>
              <a:t>Click to add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Text Placeholder 2"/>
          <p:cNvSpPr/>
          <p:nvPr>
            <p:ph type="body" sz="quarter" idx="21" hasCustomPrompt="1"/>
          </p:nvPr>
        </p:nvSpPr>
        <p:spPr>
          <a:xfrm>
            <a:off x="4754881" y="2960877"/>
            <a:ext cx="5516881" cy="351285"/>
          </a:xfrm>
          <a:prstGeom prst="rect">
            <a:avLst/>
          </a:prstGeom>
        </p:spPr>
        <p:txBody>
          <a:bodyPr/>
          <a:lstStyle>
            <a:lvl1pPr marL="0" indent="0" defTabSz="886968">
              <a:spcBef>
                <a:spcPts val="900"/>
              </a:spcBef>
              <a:buSzTx/>
              <a:buFontTx/>
              <a:buNone/>
              <a:defRPr b="1" sz="1746"/>
            </a:lvl1pPr>
          </a:lstStyle>
          <a:p>
            <a:pPr/>
            <a:r>
              <a:t>Click to add text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110" name="Straight Connector 10"/>
          <p:cNvSpPr/>
          <p:nvPr/>
        </p:nvSpPr>
        <p:spPr>
          <a:xfrm flipH="1" flipV="1">
            <a:off x="3094183" y="-1"/>
            <a:ext cx="1745672" cy="3897747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CLICK TO add title"/>
          <p:cNvSpPr txBox="1"/>
          <p:nvPr>
            <p:ph type="title" hasCustomPrompt="1"/>
          </p:nvPr>
        </p:nvSpPr>
        <p:spPr>
          <a:xfrm>
            <a:off x="5476873" y="1671639"/>
            <a:ext cx="5884028" cy="1204913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CLICK TO add title</a:t>
            </a:r>
          </a:p>
        </p:txBody>
      </p:sp>
      <p:sp>
        <p:nvSpPr>
          <p:cNvPr id="112" name="Picture Placeholder 12"/>
          <p:cNvSpPr/>
          <p:nvPr>
            <p:ph type="pic" idx="21"/>
          </p:nvPr>
        </p:nvSpPr>
        <p:spPr>
          <a:xfrm>
            <a:off x="-28230" y="-9144"/>
            <a:ext cx="5481955" cy="68762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" name="Body Level One…"/>
          <p:cNvSpPr txBox="1"/>
          <p:nvPr>
            <p:ph type="body" sz="quarter" idx="1" hasCustomPrompt="1"/>
          </p:nvPr>
        </p:nvSpPr>
        <p:spPr>
          <a:xfrm>
            <a:off x="5453724" y="3660773"/>
            <a:ext cx="5907177" cy="25368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SzTx/>
              <a:buFontTx/>
              <a:buNone/>
              <a:defRPr spc="50" sz="1800"/>
            </a:lvl1pPr>
            <a:lvl2pPr marL="283463" indent="-285750">
              <a:lnSpc>
                <a:spcPct val="100000"/>
              </a:lnSpc>
              <a:buFontTx/>
              <a:defRPr spc="50" sz="1800"/>
            </a:lvl2pPr>
            <a:lvl3pPr marL="566927" indent="-285750">
              <a:lnSpc>
                <a:spcPct val="100000"/>
              </a:lnSpc>
              <a:buFontTx/>
              <a:defRPr spc="50" sz="1800"/>
            </a:lvl3pPr>
            <a:lvl4pPr marL="859536" indent="-285750">
              <a:lnSpc>
                <a:spcPct val="100000"/>
              </a:lnSpc>
              <a:buFontTx/>
              <a:defRPr spc="50" sz="1800"/>
            </a:lvl4pPr>
            <a:lvl5pPr marL="1152144" indent="-285750">
              <a:lnSpc>
                <a:spcPct val="100000"/>
              </a:lnSpc>
              <a:buFontTx/>
              <a:defRPr spc="50" sz="1800"/>
            </a:lvl5pPr>
          </a:lstStyle>
          <a:p>
            <a:pPr/>
            <a:r>
              <a:t>Click to add content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6003099" y="6703059"/>
            <a:ext cx="203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62646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Public</a:t>
            </a:r>
          </a:p>
        </p:txBody>
      </p:sp>
      <p:grpSp>
        <p:nvGrpSpPr>
          <p:cNvPr id="5" name="Group 9"/>
          <p:cNvGrpSpPr/>
          <p:nvPr/>
        </p:nvGrpSpPr>
        <p:grpSpPr>
          <a:xfrm>
            <a:off x="0" y="0"/>
            <a:ext cx="2590800" cy="1027906"/>
            <a:chOff x="0" y="0"/>
            <a:chExt cx="2590800" cy="1027904"/>
          </a:xfrm>
        </p:grpSpPr>
        <p:sp>
          <p:nvSpPr>
            <p:cNvPr id="3" name="Straight Connector 10"/>
            <p:cNvSpPr/>
            <p:nvPr/>
          </p:nvSpPr>
          <p:spPr>
            <a:xfrm flipV="1">
              <a:off x="-1" y="0"/>
              <a:ext cx="2590802" cy="76200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Straight Connector 11"/>
            <p:cNvSpPr/>
            <p:nvPr/>
          </p:nvSpPr>
          <p:spPr>
            <a:xfrm flipH="1">
              <a:off x="-1" y="0"/>
              <a:ext cx="704851" cy="1027906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" name="CLICK TO add title"/>
          <p:cNvSpPr txBox="1"/>
          <p:nvPr>
            <p:ph type="title" hasCustomPrompt="1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129625" y="6423341"/>
            <a:ext cx="23127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5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Tenorite"/>
          <a:ea typeface="Tenorite"/>
          <a:cs typeface="Tenorite"/>
          <a:sym typeface="Tenorit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enori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medium.com/data-science/gradient-boosting-regressor-explained-a-visual-guide-with-code-examples-c098d1ae425c" TargetMode="Externa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xfrm>
            <a:off x="3795623" y="4882550"/>
            <a:ext cx="7588068" cy="1647639"/>
          </a:xfrm>
          <a:prstGeom prst="rect">
            <a:avLst/>
          </a:prstGeom>
        </p:spPr>
        <p:txBody>
          <a:bodyPr/>
          <a:lstStyle/>
          <a:p>
            <a:pPr algn="r">
              <a:defRPr spc="100" sz="2400"/>
            </a:pPr>
            <a:r>
              <a:t>Josep Mª Castellví</a:t>
            </a:r>
            <a:br/>
            <a:r>
              <a:t>luca saccoccia</a:t>
            </a:r>
            <a:br/>
            <a:r>
              <a:t>Diego Alonso</a:t>
            </a:r>
            <a:br/>
            <a:r>
              <a:t>Rocio bueno</a:t>
            </a:r>
          </a:p>
        </p:txBody>
      </p:sp>
      <p:sp>
        <p:nvSpPr>
          <p:cNvPr id="168" name="TextBox 4"/>
          <p:cNvSpPr txBox="1"/>
          <p:nvPr/>
        </p:nvSpPr>
        <p:spPr>
          <a:xfrm>
            <a:off x="3368955" y="2837588"/>
            <a:ext cx="8247347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b="1" sz="4200">
                <a:solidFill>
                  <a:srgbClr val="202124"/>
                </a:solidFill>
              </a:defRPr>
            </a:pPr>
            <a:r>
              <a:t>2025 Bike Availability Prediction</a:t>
            </a:r>
          </a:p>
          <a:p>
            <a:pPr algn="r">
              <a:defRPr b="1" sz="4200">
                <a:solidFill>
                  <a:srgbClr val="202124"/>
                </a:solidFill>
              </a:defRPr>
            </a:pPr>
            <a:r>
              <a:t>(Summer Edition)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xfrm>
            <a:off x="1553921" y="300127"/>
            <a:ext cx="3247664" cy="1917701"/>
          </a:xfrm>
          <a:prstGeom prst="rect">
            <a:avLst/>
          </a:prstGeom>
        </p:spPr>
        <p:txBody>
          <a:bodyPr/>
          <a:lstStyle>
            <a:lvl1pPr>
              <a:defRPr spc="100" sz="3600"/>
            </a:lvl1pPr>
          </a:lstStyle>
          <a:p>
            <a:pPr/>
            <a:r>
              <a:t>H3GEO.org</a:t>
            </a:r>
          </a:p>
        </p:txBody>
      </p:sp>
      <p:pic>
        <p:nvPicPr>
          <p:cNvPr id="203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0523" y="160836"/>
            <a:ext cx="2879477" cy="220972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 Placeholder 4"/>
          <p:cNvSpPr txBox="1"/>
          <p:nvPr>
            <p:ph type="sldNum" sz="quarter" idx="2"/>
          </p:nvPr>
        </p:nvSpPr>
        <p:spPr>
          <a:xfrm>
            <a:off x="11129625" y="6423341"/>
            <a:ext cx="231277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38107" t="0" r="0" b="0"/>
          <a:stretch>
            <a:fillRect/>
          </a:stretch>
        </p:blipFill>
        <p:spPr>
          <a:xfrm>
            <a:off x="8017922" y="2638210"/>
            <a:ext cx="4049112" cy="3769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062" y="2638210"/>
            <a:ext cx="6942821" cy="3769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33757" y="156281"/>
            <a:ext cx="2626833" cy="227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13995" t="0" r="725" b="0"/>
          <a:stretch>
            <a:fillRect/>
          </a:stretch>
        </p:blipFill>
        <p:spPr>
          <a:xfrm>
            <a:off x="-1" y="2505455"/>
            <a:ext cx="5067302" cy="43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2"/>
          <p:cNvSpPr txBox="1"/>
          <p:nvPr>
            <p:ph type="title"/>
          </p:nvPr>
        </p:nvSpPr>
        <p:spPr>
          <a:xfrm>
            <a:off x="415505" y="563533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 spc="100" sz="3800"/>
            </a:lvl1pPr>
          </a:lstStyle>
          <a:p>
            <a:pPr/>
            <a:r>
              <a:t>TOTAL BICING STATIONS</a:t>
            </a:r>
          </a:p>
        </p:txBody>
      </p:sp>
      <p:pic>
        <p:nvPicPr>
          <p:cNvPr id="21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12831" t="0" r="1889" b="0"/>
          <a:stretch>
            <a:fillRect/>
          </a:stretch>
        </p:blipFill>
        <p:spPr>
          <a:xfrm>
            <a:off x="9049108" y="45522"/>
            <a:ext cx="3041531" cy="261248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9"/>
          <p:cNvSpPr txBox="1"/>
          <p:nvPr/>
        </p:nvSpPr>
        <p:spPr>
          <a:xfrm>
            <a:off x="5719024" y="2835067"/>
            <a:ext cx="5471161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High-Density Clusters (darker hexagons):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Central neighborhoods (Eixample, Ciutat Vella, or Gràcia).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Areas with high population density, commercial activity, or public transport hubs (more integrated into daily mobility).</a:t>
            </a:r>
          </a:p>
          <a:p>
            <a:pPr/>
          </a:p>
          <a:p>
            <a:pPr>
              <a:defRPr b="1"/>
            </a:pPr>
            <a:r>
              <a:t>Low-Density Zones (lighter hexagons):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Residential areas with fewer stations.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Zones with lower Bicing adoption, possibly due to topographical challenges (see altitude), different mobility needs (car/motorbike usage)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1322318" y="268360"/>
            <a:ext cx="7288282" cy="585655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Let’s take a look at this video!</a:t>
            </a:r>
          </a:p>
        </p:txBody>
      </p:sp>
      <p:pic>
        <p:nvPicPr>
          <p:cNvPr id="215" name="WhatsApp Video 2025-07-13 at 23.13.12" descr="WhatsApp Video 2025-07-13 at 23.13.12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22318" y="1076586"/>
            <a:ext cx="8520584" cy="564488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 Placeholder 3"/>
          <p:cNvSpPr txBox="1"/>
          <p:nvPr>
            <p:ph type="sldNum" sz="quarter" idx="2"/>
          </p:nvPr>
        </p:nvSpPr>
        <p:spPr>
          <a:xfrm>
            <a:off x="11129625" y="6423341"/>
            <a:ext cx="231277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1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1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/>
          <p:nvPr>
            <p:ph type="title"/>
          </p:nvPr>
        </p:nvSpPr>
        <p:spPr>
          <a:xfrm>
            <a:off x="1341119" y="558800"/>
            <a:ext cx="9953309" cy="1780862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WEEKDAYS</a:t>
            </a:r>
          </a:p>
        </p:txBody>
      </p:sp>
      <p:sp>
        <p:nvSpPr>
          <p:cNvPr id="219" name="Text Placeholder 12"/>
          <p:cNvSpPr txBox="1"/>
          <p:nvPr>
            <p:ph type="body" sz="quarter" idx="1"/>
          </p:nvPr>
        </p:nvSpPr>
        <p:spPr>
          <a:xfrm>
            <a:off x="1341119" y="2581313"/>
            <a:ext cx="2722882" cy="351285"/>
          </a:xfrm>
          <a:prstGeom prst="rect">
            <a:avLst/>
          </a:prstGeom>
        </p:spPr>
        <p:txBody>
          <a:bodyPr/>
          <a:lstStyle>
            <a:lvl1pPr algn="ctr" defTabSz="886968">
              <a:spcBef>
                <a:spcPts val="900"/>
              </a:spcBef>
              <a:defRPr spc="0" sz="1746"/>
            </a:lvl1pPr>
          </a:lstStyle>
          <a:p>
            <a:pPr/>
            <a:r>
              <a:t>TIME OF DAY PATTERNS</a:t>
            </a:r>
          </a:p>
        </p:txBody>
      </p:sp>
      <p:sp>
        <p:nvSpPr>
          <p:cNvPr id="220" name="Content Placeholder 35"/>
          <p:cNvSpPr txBox="1"/>
          <p:nvPr/>
        </p:nvSpPr>
        <p:spPr>
          <a:xfrm>
            <a:off x="1299137" y="3174251"/>
            <a:ext cx="2673423" cy="307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85750" indent="-285750">
              <a:lnSpc>
                <a:spcPct val="80000"/>
              </a:lnSpc>
              <a:spcBef>
                <a:spcPts val="1000"/>
              </a:spcBef>
              <a:buSzPct val="100000"/>
              <a:buFont typeface="Arial"/>
              <a:buChar char="•"/>
              <a:defRPr b="1" sz="900"/>
            </a:pPr>
            <a:r>
              <a:t>Early Morning (1–4 AM):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High dock availability in central areas 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Low activity in residential zones</a:t>
            </a:r>
            <a:endParaRPr spc="50"/>
          </a:p>
          <a:p>
            <a:pPr>
              <a:lnSpc>
                <a:spcPct val="80000"/>
              </a:lnSpc>
              <a:defRPr spc="50" sz="9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900"/>
            </a:pPr>
            <a:r>
              <a:t>Morning Rush (6–9 AM):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Dock shortages in outer residential neighborhoods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inbound commuting.</a:t>
            </a:r>
            <a:endParaRPr spc="50"/>
          </a:p>
          <a:p>
            <a:pPr>
              <a:lnSpc>
                <a:spcPct val="80000"/>
              </a:lnSpc>
              <a:defRPr spc="50" sz="9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900"/>
            </a:pPr>
            <a:r>
              <a:t>Midday (1–2 PM):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Balanced availability across most zones.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Slight shortages near universities and commercial hubs.</a:t>
            </a:r>
            <a:endParaRPr spc="50"/>
          </a:p>
          <a:p>
            <a:pPr>
              <a:lnSpc>
                <a:spcPct val="80000"/>
              </a:lnSpc>
              <a:defRPr spc="50" sz="9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900"/>
            </a:pPr>
            <a:r>
              <a:t>Afternoon Peak (5–6 PM):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Bikes move toward residential areas.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Central and coastal zones show moderate availability.</a:t>
            </a:r>
            <a:endParaRPr spc="50"/>
          </a:p>
          <a:p>
            <a:pPr>
              <a:lnSpc>
                <a:spcPct val="80000"/>
              </a:lnSpc>
              <a:defRPr spc="50" sz="9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900"/>
            </a:pPr>
            <a:r>
              <a:t>Evening (9–10 PM):</a:t>
            </a:r>
            <a:endParaRPr spc="50"/>
          </a:p>
          <a:p>
            <a:pPr>
              <a:lnSpc>
                <a:spcPct val="80000"/>
              </a:lnSpc>
              <a:defRPr sz="900"/>
            </a:pPr>
            <a:r>
              <a:t>Bikes return to outer residential neighborhoods. Central stations begin to refill</a:t>
            </a:r>
          </a:p>
        </p:txBody>
      </p:sp>
      <p:sp>
        <p:nvSpPr>
          <p:cNvPr id="221" name="Slide Number Placeholder 67"/>
          <p:cNvSpPr txBox="1"/>
          <p:nvPr>
            <p:ph type="sldNum" sz="quarter" idx="2"/>
          </p:nvPr>
        </p:nvSpPr>
        <p:spPr>
          <a:xfrm>
            <a:off x="11129625" y="6423341"/>
            <a:ext cx="231277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Text Placeholder 12"/>
          <p:cNvSpPr txBox="1"/>
          <p:nvPr/>
        </p:nvSpPr>
        <p:spPr>
          <a:xfrm>
            <a:off x="4696507" y="2581313"/>
            <a:ext cx="2631441" cy="35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749808">
              <a:lnSpc>
                <a:spcPct val="90000"/>
              </a:lnSpc>
              <a:spcBef>
                <a:spcPts val="800"/>
              </a:spcBef>
              <a:defRPr b="1" sz="1476"/>
            </a:lvl1pPr>
          </a:lstStyle>
          <a:p>
            <a:pPr/>
            <a:r>
              <a:t>NEIGHBORHOOD INSIGHTS</a:t>
            </a:r>
          </a:p>
        </p:txBody>
      </p:sp>
      <p:sp>
        <p:nvSpPr>
          <p:cNvPr id="223" name="Content Placeholder 35"/>
          <p:cNvSpPr txBox="1"/>
          <p:nvPr/>
        </p:nvSpPr>
        <p:spPr>
          <a:xfrm>
            <a:off x="4794945" y="3174251"/>
            <a:ext cx="2673423" cy="307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1100"/>
            </a:pPr>
            <a:r>
              <a:t>Ciutat Vella &amp; Eixample:</a:t>
            </a:r>
            <a:endParaRPr spc="50"/>
          </a:p>
          <a:p>
            <a:pPr>
              <a:lnSpc>
                <a:spcPct val="80000"/>
              </a:lnSpc>
              <a:defRPr sz="1100"/>
            </a:pPr>
            <a:r>
              <a:t>Act as bike dropping points during the day and bike source at night.</a:t>
            </a:r>
            <a:endParaRPr spc="50"/>
          </a:p>
          <a:p>
            <a:pPr>
              <a:lnSpc>
                <a:spcPct val="80000"/>
              </a:lnSpc>
              <a:defRPr sz="1100"/>
            </a:pPr>
            <a:r>
              <a:t>High turnover due to tourism, offices, and retail.</a:t>
            </a:r>
            <a:endParaRPr spc="50"/>
          </a:p>
          <a:p>
            <a:pPr>
              <a:lnSpc>
                <a:spcPct val="80000"/>
              </a:lnSpc>
              <a:defRPr spc="50" sz="11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1100"/>
            </a:pPr>
            <a:r>
              <a:t>Gràcia, Sant Martí, Sants-Montjuïc:</a:t>
            </a:r>
            <a:endParaRPr spc="50"/>
          </a:p>
          <a:p>
            <a:pPr>
              <a:lnSpc>
                <a:spcPct val="80000"/>
              </a:lnSpc>
              <a:defRPr sz="1100"/>
            </a:pPr>
            <a:r>
              <a:t>Morning bike departures and evening dock congestion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Strong commuter behavior.</a:t>
            </a:r>
            <a:endParaRPr spc="50"/>
          </a:p>
          <a:p>
            <a:pPr>
              <a:lnSpc>
                <a:spcPct val="80000"/>
              </a:lnSpc>
              <a:defRPr spc="50" sz="11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1100"/>
            </a:pPr>
            <a:r>
              <a:t>Les Corts &amp; Sarrià-Sant Gervasi:</a:t>
            </a:r>
            <a:endParaRPr spc="50"/>
          </a:p>
          <a:p>
            <a:pPr>
              <a:lnSpc>
                <a:spcPct val="80000"/>
              </a:lnSpc>
              <a:defRPr sz="1100"/>
            </a:pPr>
            <a:r>
              <a:t>Lower usage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maybe due to higher car ownership + fewer Bicing stations.</a:t>
            </a:r>
            <a:endParaRPr spc="50"/>
          </a:p>
          <a:p>
            <a:pPr>
              <a:lnSpc>
                <a:spcPct val="80000"/>
              </a:lnSpc>
              <a:defRPr spc="50" sz="1100"/>
            </a:pPr>
          </a:p>
          <a:p>
            <a:pPr marL="285750" indent="-285750">
              <a:lnSpc>
                <a:spcPct val="80000"/>
              </a:lnSpc>
              <a:buSzPct val="100000"/>
              <a:buFont typeface="Arial"/>
              <a:buChar char="•"/>
              <a:defRPr b="1" sz="1100"/>
            </a:pPr>
            <a:r>
              <a:t>Poblenou &amp; Glòries:</a:t>
            </a:r>
            <a:endParaRPr spc="50"/>
          </a:p>
          <a:p>
            <a:pPr>
              <a:lnSpc>
                <a:spcPct val="80000"/>
              </a:lnSpc>
              <a:defRPr sz="1100"/>
            </a:pPr>
            <a:r>
              <a:t>Midday and afternoon peaks, perhaps due to tech offices and shopping centers</a:t>
            </a:r>
            <a:r>
              <a:rPr b="1"/>
              <a:t>.</a:t>
            </a:r>
          </a:p>
        </p:txBody>
      </p:sp>
      <p:sp>
        <p:nvSpPr>
          <p:cNvPr id="224" name="Text Placeholder 12"/>
          <p:cNvSpPr txBox="1"/>
          <p:nvPr/>
        </p:nvSpPr>
        <p:spPr>
          <a:xfrm>
            <a:off x="8245031" y="2581313"/>
            <a:ext cx="2631441" cy="35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68">
              <a:lnSpc>
                <a:spcPct val="90000"/>
              </a:lnSpc>
              <a:spcBef>
                <a:spcPts val="900"/>
              </a:spcBef>
              <a:defRPr b="1" sz="1746"/>
            </a:lvl1pPr>
          </a:lstStyle>
          <a:p>
            <a:pPr/>
            <a:r>
              <a:t>WEEKDAY</a:t>
            </a:r>
          </a:p>
        </p:txBody>
      </p:sp>
      <p:sp>
        <p:nvSpPr>
          <p:cNvPr id="225" name="Content Placeholder 35"/>
          <p:cNvSpPr txBox="1"/>
          <p:nvPr/>
        </p:nvSpPr>
        <p:spPr>
          <a:xfrm>
            <a:off x="8290751" y="3174251"/>
            <a:ext cx="2673423" cy="307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Monday to Wednesday</a:t>
            </a:r>
            <a:endParaRPr spc="30"/>
          </a:p>
          <a:p>
            <a:pPr>
              <a:defRPr sz="1100"/>
            </a:pPr>
            <a:r>
              <a:t>Consistent commuter patterns. Slightly increasing in Wednesday’s midday.</a:t>
            </a:r>
            <a:endParaRPr spc="30"/>
          </a:p>
          <a:p>
            <a:pPr>
              <a:defRPr spc="50" sz="1100"/>
            </a:pPr>
          </a:p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Thursday</a:t>
            </a:r>
            <a:endParaRPr spc="30"/>
          </a:p>
          <a:p>
            <a:pPr>
              <a:defRPr sz="1100"/>
            </a:pPr>
            <a:r>
              <a:t>Evening usage increases, especially near leisure zones.</a:t>
            </a:r>
            <a:endParaRPr spc="30"/>
          </a:p>
          <a:p>
            <a:pPr>
              <a:defRPr spc="50" sz="1100"/>
            </a:pPr>
          </a:p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Friday</a:t>
            </a:r>
            <a:endParaRPr spc="30"/>
          </a:p>
          <a:p>
            <a:pPr>
              <a:defRPr sz="1100"/>
            </a:pPr>
            <a:r>
              <a:t>Morning and midday similar to weekdays.</a:t>
            </a:r>
            <a:endParaRPr spc="30"/>
          </a:p>
          <a:p>
            <a:pPr>
              <a:defRPr sz="1100"/>
            </a:pPr>
            <a:r>
              <a:t>Evenings show higher returns to residential areas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weekend transition.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xfrm>
            <a:off x="1341119" y="558800"/>
            <a:ext cx="9953309" cy="1780862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WEEKENDS</a:t>
            </a:r>
          </a:p>
        </p:txBody>
      </p:sp>
      <p:sp>
        <p:nvSpPr>
          <p:cNvPr id="228" name="Text Placeholder 12"/>
          <p:cNvSpPr txBox="1"/>
          <p:nvPr>
            <p:ph type="body" sz="quarter" idx="1"/>
          </p:nvPr>
        </p:nvSpPr>
        <p:spPr>
          <a:xfrm>
            <a:off x="1341119" y="2581313"/>
            <a:ext cx="2722882" cy="351285"/>
          </a:xfrm>
          <a:prstGeom prst="rect">
            <a:avLst/>
          </a:prstGeom>
        </p:spPr>
        <p:txBody>
          <a:bodyPr/>
          <a:lstStyle>
            <a:lvl1pPr algn="ctr" defTabSz="886968">
              <a:spcBef>
                <a:spcPts val="900"/>
              </a:spcBef>
              <a:defRPr spc="0" sz="1746"/>
            </a:lvl1pPr>
          </a:lstStyle>
          <a:p>
            <a:pPr/>
            <a:r>
              <a:t>TIME OF DAY PATTERNS</a:t>
            </a:r>
          </a:p>
        </p:txBody>
      </p:sp>
      <p:sp>
        <p:nvSpPr>
          <p:cNvPr id="229" name="Content Placeholder 35"/>
          <p:cNvSpPr txBox="1"/>
          <p:nvPr/>
        </p:nvSpPr>
        <p:spPr>
          <a:xfrm>
            <a:off x="1299137" y="3174251"/>
            <a:ext cx="2673423" cy="307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85750" indent="-285750">
              <a:spcBef>
                <a:spcPts val="1000"/>
              </a:spcBef>
              <a:buSzPct val="100000"/>
              <a:buFont typeface="Arial"/>
              <a:buChar char="•"/>
              <a:defRPr b="1" sz="1100"/>
            </a:pPr>
            <a:r>
              <a:t>Early Morning (6-7 AM):</a:t>
            </a:r>
            <a:endParaRPr spc="30"/>
          </a:p>
          <a:p>
            <a:pPr>
              <a:defRPr sz="1100"/>
            </a:pPr>
            <a:r>
              <a:t>High dock availability in residential zones</a:t>
            </a:r>
            <a:endParaRPr spc="30"/>
          </a:p>
          <a:p>
            <a:pPr>
              <a:defRPr spc="50" sz="1100"/>
            </a:pPr>
          </a:p>
          <a:p>
            <a:pPr>
              <a:defRPr spc="50" sz="1100"/>
            </a:pPr>
          </a:p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Midday (1–2 PM):</a:t>
            </a:r>
            <a:endParaRPr spc="30"/>
          </a:p>
          <a:p>
            <a:pPr>
              <a:defRPr sz="1100"/>
            </a:pPr>
            <a:r>
              <a:t>Increased usage in coastal and tourist zones (Barceloneta, Ciutat Vella).</a:t>
            </a:r>
            <a:endParaRPr spc="30"/>
          </a:p>
          <a:p>
            <a:pPr>
              <a:defRPr spc="50" sz="1100"/>
            </a:pPr>
          </a:p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Evening (9–10 PM):</a:t>
            </a:r>
            <a:endParaRPr spc="30"/>
          </a:p>
          <a:p>
            <a:pPr>
              <a:defRPr sz="1100"/>
            </a:pPr>
            <a:r>
              <a:t>Return flow to residential neighborhoods (e.g., Sant Martí, Les Corts).</a:t>
            </a:r>
            <a:endParaRPr spc="30"/>
          </a:p>
          <a:p>
            <a:pPr>
              <a:defRPr sz="1100"/>
            </a:pPr>
            <a:r>
              <a:t>Docks in nightlife zones (El Raval, Gothic Quarter) show low availability, suggesting bikes are being dropped off there.</a:t>
            </a:r>
          </a:p>
        </p:txBody>
      </p:sp>
      <p:sp>
        <p:nvSpPr>
          <p:cNvPr id="230" name="Slide Number Placeholder 67"/>
          <p:cNvSpPr txBox="1"/>
          <p:nvPr>
            <p:ph type="sldNum" sz="quarter" idx="2"/>
          </p:nvPr>
        </p:nvSpPr>
        <p:spPr>
          <a:xfrm>
            <a:off x="11129625" y="6423341"/>
            <a:ext cx="231277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Text Placeholder 12"/>
          <p:cNvSpPr txBox="1"/>
          <p:nvPr/>
        </p:nvSpPr>
        <p:spPr>
          <a:xfrm>
            <a:off x="4696507" y="2581313"/>
            <a:ext cx="2631441" cy="35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50391">
              <a:lnSpc>
                <a:spcPct val="90000"/>
              </a:lnSpc>
              <a:spcBef>
                <a:spcPts val="900"/>
              </a:spcBef>
              <a:defRPr b="1" sz="1674"/>
            </a:lvl1pPr>
          </a:lstStyle>
          <a:p>
            <a:pPr/>
            <a:r>
              <a:t>NEIBORHOOD INSIGHTS</a:t>
            </a:r>
          </a:p>
        </p:txBody>
      </p:sp>
      <p:sp>
        <p:nvSpPr>
          <p:cNvPr id="232" name="Content Placeholder 35"/>
          <p:cNvSpPr txBox="1"/>
          <p:nvPr/>
        </p:nvSpPr>
        <p:spPr>
          <a:xfrm>
            <a:off x="4794945" y="3174251"/>
            <a:ext cx="2673423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pc="50" sz="1100"/>
            </a:pPr>
            <a:r>
              <a:t>High availability zones:</a:t>
            </a:r>
            <a:endParaRPr spc="30"/>
          </a:p>
          <a:p>
            <a:pPr>
              <a:defRPr spc="50" sz="1100"/>
            </a:pPr>
          </a:p>
          <a:p>
            <a:pPr marL="285750" indent="-285750">
              <a:buSzPct val="100000"/>
              <a:buFont typeface="Arial"/>
              <a:buChar char="•"/>
              <a:defRPr b="1" spc="50" sz="1000"/>
            </a:pPr>
            <a:r>
              <a:t>Les Corts &amp; Sarrià-Sant Gervasi:</a:t>
            </a:r>
            <a:endParaRPr spc="27"/>
          </a:p>
          <a:p>
            <a:pPr>
              <a:defRPr spc="50" sz="1000"/>
            </a:pPr>
            <a:r>
              <a:t>Consistently green across all time slots.</a:t>
            </a:r>
            <a:endParaRPr spc="27"/>
          </a:p>
          <a:p>
            <a:pPr>
              <a:defRPr spc="50" sz="1000"/>
            </a:pPr>
            <a:r>
              <a:t>Low Bicing usage—&gt;higher car ownership or less dense station coverage.</a:t>
            </a:r>
            <a:endParaRPr spc="27"/>
          </a:p>
          <a:p>
            <a:pPr>
              <a:defRPr spc="50" sz="1000"/>
            </a:pPr>
          </a:p>
          <a:p>
            <a:pPr marL="285750" indent="-285750">
              <a:buSzPct val="100000"/>
              <a:buFont typeface="Arial"/>
              <a:buChar char="•"/>
              <a:defRPr b="1" spc="50" sz="1000"/>
            </a:pPr>
            <a:r>
              <a:t>Diagonal Mar - Forum:</a:t>
            </a:r>
            <a:endParaRPr spc="27"/>
          </a:p>
          <a:p>
            <a:pPr>
              <a:defRPr spc="50" sz="1000"/>
            </a:pPr>
            <a:r>
              <a:t>High availability in mornings, moderate in evenings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recreational use patterns.</a:t>
            </a:r>
            <a:endParaRPr spc="27"/>
          </a:p>
          <a:p>
            <a:pPr>
              <a:defRPr b="1" spc="50" sz="1000"/>
            </a:pPr>
          </a:p>
          <a:p>
            <a:pPr>
              <a:defRPr b="1" spc="50" sz="1000"/>
            </a:pPr>
            <a:r>
              <a:t>Low availability zones:</a:t>
            </a:r>
            <a:endParaRPr spc="27"/>
          </a:p>
          <a:p>
            <a:pPr marL="285750" indent="-285750">
              <a:buSzPct val="100000"/>
              <a:buFont typeface="Arial"/>
              <a:buChar char="•"/>
              <a:defRPr spc="50" sz="1000"/>
            </a:pPr>
            <a:r>
              <a:t>Ciutat Vella:</a:t>
            </a:r>
            <a:endParaRPr spc="27"/>
          </a:p>
          <a:p>
            <a:pPr>
              <a:defRPr spc="50" sz="1000"/>
            </a:pPr>
            <a:r>
              <a:t>Red zones during midday and evening.</a:t>
            </a:r>
            <a:endParaRPr spc="27"/>
          </a:p>
          <a:p>
            <a:pPr>
              <a:defRPr spc="50" sz="1000"/>
            </a:pPr>
            <a:r>
              <a:t>High tourist and leisure activity; stations often emptied by users arriving.</a:t>
            </a:r>
            <a:endParaRPr spc="27"/>
          </a:p>
          <a:p>
            <a:pPr>
              <a:defRPr spc="50" sz="1000"/>
            </a:pPr>
          </a:p>
          <a:p>
            <a:pPr marL="285750" indent="-285750">
              <a:buSzPct val="100000"/>
              <a:buFont typeface="Arial"/>
              <a:buChar char="•"/>
              <a:defRPr spc="50" sz="1000"/>
            </a:pPr>
            <a:r>
              <a:t>Eixample:</a:t>
            </a:r>
            <a:endParaRPr spc="27"/>
          </a:p>
          <a:p>
            <a:pPr>
              <a:defRPr spc="50" sz="1000"/>
            </a:pPr>
            <a:r>
              <a:t>Mixed patterns; central hubs show high turnover.</a:t>
            </a:r>
          </a:p>
        </p:txBody>
      </p:sp>
      <p:sp>
        <p:nvSpPr>
          <p:cNvPr id="233" name="Text Placeholder 12"/>
          <p:cNvSpPr txBox="1"/>
          <p:nvPr/>
        </p:nvSpPr>
        <p:spPr>
          <a:xfrm>
            <a:off x="8245031" y="2581313"/>
            <a:ext cx="2631441" cy="35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886968">
              <a:lnSpc>
                <a:spcPct val="90000"/>
              </a:lnSpc>
              <a:spcBef>
                <a:spcPts val="900"/>
              </a:spcBef>
              <a:defRPr b="1" sz="1746"/>
            </a:lvl1pPr>
          </a:lstStyle>
          <a:p>
            <a:pPr/>
            <a:r>
              <a:t>WEEKDAY GRAL</a:t>
            </a:r>
          </a:p>
        </p:txBody>
      </p:sp>
      <p:sp>
        <p:nvSpPr>
          <p:cNvPr id="234" name="Content Placeholder 35"/>
          <p:cNvSpPr txBox="1"/>
          <p:nvPr/>
        </p:nvSpPr>
        <p:spPr>
          <a:xfrm>
            <a:off x="8290751" y="3174251"/>
            <a:ext cx="2673423" cy="307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Weekend usage </a:t>
            </a:r>
            <a:endParaRPr spc="30"/>
          </a:p>
          <a:p>
            <a:pPr>
              <a:defRPr sz="1100"/>
            </a:pPr>
            <a:r>
              <a:t>Is more leisure oriented with peak demand in tourist and coastal areas.</a:t>
            </a:r>
            <a:endParaRPr spc="30"/>
          </a:p>
          <a:p>
            <a:pPr>
              <a:defRPr spc="50" sz="1100"/>
            </a:pPr>
          </a:p>
          <a:p>
            <a:pPr marL="285750" indent="-285750">
              <a:buSzPct val="100000"/>
              <a:buFont typeface="Arial"/>
              <a:buChar char="•"/>
              <a:defRPr b="1" sz="1100"/>
            </a:pPr>
            <a:r>
              <a:t>Peripheral areas</a:t>
            </a:r>
            <a:endParaRPr spc="30"/>
          </a:p>
          <a:p>
            <a:pPr>
              <a:defRPr sz="1100"/>
            </a:pPr>
            <a:r>
              <a:t>Rely more on cars, while downtown shows bigger bicing adoption</a:t>
            </a:r>
            <a:endParaRPr spc="3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/>
          <p:nvPr>
            <p:ph type="title"/>
          </p:nvPr>
        </p:nvSpPr>
        <p:spPr>
          <a:xfrm>
            <a:off x="5926347" y="406399"/>
            <a:ext cx="5244574" cy="3457973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CONCLUSIONS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 Placeholder 5"/>
          <p:cNvSpPr txBox="1"/>
          <p:nvPr>
            <p:ph type="sldNum" sz="quarter" idx="2"/>
          </p:nvPr>
        </p:nvSpPr>
        <p:spPr>
          <a:xfrm>
            <a:off x="11129625" y="6423341"/>
            <a:ext cx="231277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Text Placeholder 2"/>
          <p:cNvSpPr txBox="1"/>
          <p:nvPr>
            <p:ph type="body" sz="half" idx="1"/>
          </p:nvPr>
        </p:nvSpPr>
        <p:spPr>
          <a:xfrm>
            <a:off x="5678054" y="1311214"/>
            <a:ext cx="6339021" cy="4886388"/>
          </a:xfrm>
          <a:prstGeom prst="rect">
            <a:avLst/>
          </a:prstGeom>
        </p:spPr>
        <p:txBody>
          <a:bodyPr/>
          <a:lstStyle/>
          <a:p>
            <a:pPr>
              <a:defRPr b="1" spc="0" sz="3200"/>
            </a:pPr>
            <a:r>
              <a:t>CONCLUSIONS</a:t>
            </a:r>
          </a:p>
          <a:p>
            <a:pPr marL="285750" indent="-285750">
              <a:buSzPct val="100000"/>
              <a:buFont typeface="Arial"/>
              <a:buChar char="•"/>
              <a:defRPr spc="0"/>
            </a:pPr>
            <a:r>
              <a:t>Central and costal neighborhoods slow dock availability</a:t>
            </a:r>
          </a:p>
          <a:p>
            <a:pPr marL="285750" indent="-285750">
              <a:buSzPct val="100000"/>
              <a:buFont typeface="Arial"/>
              <a:buChar char="•"/>
              <a:defRPr spc="0"/>
            </a:pPr>
            <a:r>
              <a:t>Upper Barcelona higher dock availability (slower usage and different mobility trends)</a:t>
            </a:r>
          </a:p>
          <a:p>
            <a:pPr marL="285750" indent="-285750">
              <a:buSzPct val="100000"/>
              <a:buFont typeface="Arial"/>
              <a:buChar char="•"/>
              <a:defRPr spc="0"/>
            </a:pPr>
            <a:r>
              <a:t>Station capacity and density in highest-central / high income areas</a:t>
            </a:r>
          </a:p>
          <a:p>
            <a:pPr marL="285750" indent="-285750">
              <a:buSzPct val="100000"/>
              <a:buFont typeface="Arial"/>
              <a:buChar char="•"/>
              <a:defRPr spc="0"/>
            </a:pPr>
            <a:r>
              <a:t>Spatial clustering around transit and commercial hubs (i.e. Glories)</a:t>
            </a:r>
          </a:p>
          <a:p>
            <a:pPr marL="285750" indent="-285750">
              <a:buSzPct val="100000"/>
              <a:buFont typeface="Arial"/>
              <a:buChar char="•"/>
              <a:defRPr spc="0"/>
            </a:pPr>
            <a:r>
              <a:t>Peripheral areas have fewer and smaller stations</a:t>
            </a:r>
          </a:p>
        </p:txBody>
      </p:sp>
      <p:sp>
        <p:nvSpPr>
          <p:cNvPr id="240" name="Straight Connector 22"/>
          <p:cNvSpPr/>
          <p:nvPr/>
        </p:nvSpPr>
        <p:spPr>
          <a:xfrm flipH="1" flipV="1">
            <a:off x="-1" y="876300"/>
            <a:ext cx="5246256" cy="170988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41" name="Picture Placeholder 6" descr="Picture Placeholder 6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109" t="0" r="20109" b="0"/>
          <a:stretch>
            <a:fillRect/>
          </a:stretch>
        </p:blipFill>
        <p:spPr>
          <a:xfrm>
            <a:off x="-28230" y="-9145"/>
            <a:ext cx="5481955" cy="68762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xfrm>
            <a:off x="4336210" y="2236836"/>
            <a:ext cx="4179571" cy="1524736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THANK YOU</a:t>
            </a:r>
          </a:p>
        </p:txBody>
      </p:sp>
      <p:sp>
        <p:nvSpPr>
          <p:cNvPr id="244" name="Slide Number Placeholder 5"/>
          <p:cNvSpPr txBox="1"/>
          <p:nvPr>
            <p:ph type="sldNum" sz="quarter" idx="2"/>
          </p:nvPr>
        </p:nvSpPr>
        <p:spPr>
          <a:xfrm>
            <a:off x="11122522" y="6423342"/>
            <a:ext cx="231277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xfrm>
            <a:off x="1333500" y="1020444"/>
            <a:ext cx="2895600" cy="1325564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AGENDA</a:t>
            </a:r>
          </a:p>
        </p:txBody>
      </p:sp>
      <p:sp>
        <p:nvSpPr>
          <p:cNvPr id="171" name="Content Placeholder 2"/>
          <p:cNvSpPr txBox="1"/>
          <p:nvPr>
            <p:ph type="body" sz="quarter" idx="1"/>
          </p:nvPr>
        </p:nvSpPr>
        <p:spPr>
          <a:xfrm>
            <a:off x="1333499" y="2674012"/>
            <a:ext cx="2962456" cy="3269591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AutoNum type="arabicPeriod" startAt="1"/>
            </a:pPr>
            <a:r>
              <a:t>Kaggle challenge</a:t>
            </a:r>
          </a:p>
          <a:p>
            <a:pPr marL="342900" indent="-342900">
              <a:buSzPct val="100000"/>
              <a:buAutoNum type="arabicPeriod" startAt="1"/>
            </a:pPr>
            <a:r>
              <a:t>Analysis</a:t>
            </a:r>
          </a:p>
          <a:p>
            <a:pPr marL="342900" indent="-342900">
              <a:buSzPct val="100000"/>
              <a:buAutoNum type="arabicPeriod" startAt="1"/>
            </a:pPr>
            <a:r>
              <a:t>Conclusions &amp; Study Limitations</a:t>
            </a:r>
          </a:p>
        </p:txBody>
      </p:sp>
      <p:sp>
        <p:nvSpPr>
          <p:cNvPr id="172" name="Slide Number Placeholder 5"/>
          <p:cNvSpPr txBox="1"/>
          <p:nvPr>
            <p:ph type="sldNum" sz="quarter" idx="2"/>
          </p:nvPr>
        </p:nvSpPr>
        <p:spPr>
          <a:xfrm>
            <a:off x="11193193" y="6423341"/>
            <a:ext cx="167709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6426679" y="1073615"/>
            <a:ext cx="4821879" cy="3377354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Kaggle 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</p:spPr>
        <p:txBody>
          <a:bodyPr/>
          <a:lstStyle/>
          <a:p>
            <a:pPr>
              <a:defRPr spc="100"/>
            </a:pPr>
            <a:r>
              <a:t>d</a:t>
            </a:r>
            <a:r>
              <a:t>ESCRIPTION</a:t>
            </a:r>
          </a:p>
        </p:txBody>
      </p:sp>
      <p:sp>
        <p:nvSpPr>
          <p:cNvPr id="177" name="Text Placeholder 2"/>
          <p:cNvSpPr txBox="1"/>
          <p:nvPr>
            <p:ph type="body" sz="half" idx="1"/>
          </p:nvPr>
        </p:nvSpPr>
        <p:spPr>
          <a:xfrm>
            <a:off x="1322388" y="2763078"/>
            <a:ext cx="7288211" cy="340705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AutoNum type="arabicPeriod" startAt="1"/>
              <a:defRPr spc="0"/>
            </a:pPr>
            <a:r>
              <a:t>Data prep 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focus on 2023-2024</a:t>
            </a:r>
          </a:p>
          <a:p>
            <a:pPr lvl="1" marL="626363" indent="-342900">
              <a:lnSpc>
                <a:spcPct val="90000"/>
              </a:lnSpc>
              <a:buFont typeface="Arial"/>
              <a:defRPr b="0" spc="0"/>
            </a:pPr>
            <a:r>
              <a:t>Bike’s usage started to stabilize in 2023(</a:t>
            </a:r>
            <a:r>
              <a:rPr i="1" sz="1600"/>
              <a:t>Cortez-Ordoñez, Alexandra, and Ana Belén Tulcanaza-Prieto. 2024</a:t>
            </a:r>
            <a:r>
              <a:t>.)</a:t>
            </a:r>
          </a:p>
          <a:p>
            <a:pPr marL="342900" indent="-342900">
              <a:lnSpc>
                <a:spcPct val="90000"/>
              </a:lnSpc>
              <a:buSzPct val="100000"/>
              <a:buAutoNum type="arabicPeriod" startAt="1"/>
              <a:defRPr spc="0"/>
            </a:pPr>
            <a:r>
              <a:t>Models’ try-out</a:t>
            </a:r>
          </a:p>
          <a:p>
            <a:pPr lvl="1" marL="626363" indent="-342900">
              <a:lnSpc>
                <a:spcPct val="90000"/>
              </a:lnSpc>
              <a:buFont typeface="Arial"/>
              <a:defRPr b="0" spc="0"/>
            </a:pPr>
            <a:r>
              <a:t>Linear regression</a:t>
            </a:r>
          </a:p>
          <a:p>
            <a:pPr lvl="1" marL="626363" indent="-342900">
              <a:lnSpc>
                <a:spcPct val="90000"/>
              </a:lnSpc>
              <a:buFont typeface="Arial"/>
              <a:defRPr spc="0">
                <a:solidFill>
                  <a:srgbClr val="44546A"/>
                </a:solidFill>
              </a:defRPr>
            </a:pPr>
            <a:r>
              <a:t>Gradient boosting regressor</a:t>
            </a:r>
            <a:endParaRPr b="0"/>
          </a:p>
          <a:p>
            <a:pPr lvl="1" marL="626363" indent="-342900">
              <a:lnSpc>
                <a:spcPct val="90000"/>
              </a:lnSpc>
              <a:buFont typeface="Arial"/>
              <a:defRPr b="0" spc="0"/>
            </a:pPr>
            <a:r>
              <a:t>Random forest</a:t>
            </a:r>
          </a:p>
          <a:p>
            <a:pPr lvl="1" marL="626363" indent="-342900">
              <a:lnSpc>
                <a:spcPct val="90000"/>
              </a:lnSpc>
              <a:buFont typeface="Arial"/>
              <a:defRPr b="0" spc="0"/>
            </a:pPr>
            <a:r>
              <a:t>Neuronal network LSTM</a:t>
            </a:r>
          </a:p>
          <a:p>
            <a:pPr marL="342900" indent="-342900">
              <a:lnSpc>
                <a:spcPct val="90000"/>
              </a:lnSpc>
              <a:buSzPct val="100000"/>
              <a:buAutoNum type="arabicPeriod" startAt="1"/>
              <a:defRPr spc="0"/>
            </a:pPr>
            <a:r>
              <a:t>Prediction </a:t>
            </a:r>
          </a:p>
        </p:txBody>
      </p:sp>
      <p:sp>
        <p:nvSpPr>
          <p:cNvPr id="178" name="Slide Number Placeholder 5"/>
          <p:cNvSpPr txBox="1"/>
          <p:nvPr>
            <p:ph type="sldNum" sz="quarter" idx="2"/>
          </p:nvPr>
        </p:nvSpPr>
        <p:spPr>
          <a:xfrm>
            <a:off x="11193193" y="6423341"/>
            <a:ext cx="167709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Why we DISCARDED before 2023?</a:t>
            </a:r>
          </a:p>
        </p:txBody>
      </p:sp>
      <p:sp>
        <p:nvSpPr>
          <p:cNvPr id="181" name="Text Placeholder 2"/>
          <p:cNvSpPr txBox="1"/>
          <p:nvPr>
            <p:ph type="body" sz="half" idx="1"/>
          </p:nvPr>
        </p:nvSpPr>
        <p:spPr>
          <a:xfrm>
            <a:off x="1322387" y="2763078"/>
            <a:ext cx="7692216" cy="3407052"/>
          </a:xfrm>
          <a:prstGeom prst="rect">
            <a:avLst/>
          </a:prstGeom>
        </p:spPr>
        <p:txBody>
          <a:bodyPr/>
          <a:lstStyle/>
          <a:p>
            <a:pPr>
              <a:defRPr spc="0"/>
            </a:pPr>
            <a:r>
              <a:t>Covid-19 </a:t>
            </a:r>
          </a:p>
          <a:p>
            <a:pPr lvl="1">
              <a:buFont typeface="Arial"/>
              <a:defRPr b="0" spc="0"/>
            </a:pPr>
            <a:r>
              <a:t>Unusual Mobility Patterns Due to COVID-19</a:t>
            </a:r>
          </a:p>
          <a:p>
            <a:pPr lvl="2">
              <a:buFont typeface="Arial"/>
              <a:defRPr b="0" spc="0"/>
            </a:pPr>
            <a:r>
              <a:t>Government-Imposed Restrictions</a:t>
            </a:r>
          </a:p>
          <a:p>
            <a:pPr lvl="2">
              <a:buFont typeface="Arial"/>
              <a:defRPr b="0" spc="0"/>
            </a:pPr>
            <a:r>
              <a:t>Return to office policy</a:t>
            </a:r>
          </a:p>
          <a:p>
            <a:pPr lvl="1">
              <a:buFont typeface="Arial"/>
              <a:defRPr b="0" spc="0"/>
            </a:pPr>
            <a:r>
              <a:t>Non-Representative User Behavior</a:t>
            </a:r>
          </a:p>
          <a:p>
            <a:pPr lvl="1">
              <a:buFont typeface="Arial"/>
              <a:defRPr b="0" spc="0"/>
            </a:pPr>
            <a:r>
              <a:t>Risk of Bias in the Model (Data Anomalies and Outliers)</a:t>
            </a:r>
          </a:p>
          <a:p>
            <a:pPr lvl="1">
              <a:buFont typeface="Arial"/>
              <a:defRPr b="0" spc="0"/>
            </a:pPr>
            <a:r>
              <a:t>Focus on Post-Pandemic Trends</a:t>
            </a:r>
          </a:p>
          <a:p>
            <a:pPr lvl="2">
              <a:buFont typeface="Arial"/>
              <a:defRPr b="0" spc="0"/>
            </a:pPr>
            <a:r>
              <a:t>New city occupancy</a:t>
            </a:r>
          </a:p>
        </p:txBody>
      </p:sp>
      <p:sp>
        <p:nvSpPr>
          <p:cNvPr id="182" name="Slide Number Placeholder 5"/>
          <p:cNvSpPr txBox="1"/>
          <p:nvPr>
            <p:ph type="sldNum" sz="quarter" idx="2"/>
          </p:nvPr>
        </p:nvSpPr>
        <p:spPr>
          <a:xfrm>
            <a:off x="11193193" y="6423341"/>
            <a:ext cx="167709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TextBox 4"/>
          <p:cNvSpPr txBox="1"/>
          <p:nvPr/>
        </p:nvSpPr>
        <p:spPr>
          <a:xfrm>
            <a:off x="7654936" y="6125516"/>
            <a:ext cx="412903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800"/>
            </a:lvl1pPr>
          </a:lstStyle>
          <a:p>
            <a:pPr/>
            <a:r>
              <a:t>Cortez-Ordoñez, Alexandra, and Ana Belén Tulcanaza-Prieto. 2024. "Are We Back to Normal? A Bike Sharing Systems Mobility Analysis in the Post-COVID-19 Era" Sustainability 16, no. 14: 6209. https://doi.org/10.3390/su16146209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987733" y="214431"/>
            <a:ext cx="8113136" cy="915629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Here’s how Gradient Boosting works:</a:t>
            </a:r>
          </a:p>
        </p:txBody>
      </p:sp>
      <p:sp>
        <p:nvSpPr>
          <p:cNvPr id="186" name="Text Placeholder 2"/>
          <p:cNvSpPr txBox="1"/>
          <p:nvPr>
            <p:ph type="body" sz="half" idx="1"/>
          </p:nvPr>
        </p:nvSpPr>
        <p:spPr>
          <a:xfrm>
            <a:off x="4891178" y="1846052"/>
            <a:ext cx="6923383" cy="3301184"/>
          </a:xfrm>
          <a:prstGeom prst="rect">
            <a:avLst/>
          </a:prstGeom>
        </p:spPr>
        <p:txBody>
          <a:bodyPr/>
          <a:lstStyle/>
          <a:p>
            <a:pPr marL="285750" indent="-285750" algn="just">
              <a:buSzPct val="100000"/>
              <a:buFont typeface="Arial"/>
              <a:buChar char="•"/>
              <a:defRPr spc="0" sz="1600"/>
            </a:pPr>
            <a:r>
              <a:t>Initialize Model</a:t>
            </a:r>
            <a:r>
              <a:rPr b="0"/>
              <a:t>: Start with a simple prediction, typically the mean of target values.</a:t>
            </a:r>
            <a:endParaRPr b="0"/>
          </a:p>
          <a:p>
            <a:pPr marL="285750" indent="-285750" algn="just">
              <a:buSzPct val="100000"/>
              <a:buFont typeface="Arial"/>
              <a:buChar char="•"/>
              <a:defRPr spc="0" sz="1600"/>
            </a:pPr>
            <a:r>
              <a:t>Iterative Learning</a:t>
            </a:r>
            <a:r>
              <a:rPr b="0"/>
              <a:t>: For a set number of iterations, compute the residuals, train a decision tree to predict these residuals, and add the new tree’s predictions (scaled by the learning rate) to the running total.</a:t>
            </a:r>
            <a:endParaRPr b="0"/>
          </a:p>
          <a:p>
            <a:pPr marL="285750" indent="-285750" algn="just">
              <a:buSzPct val="100000"/>
              <a:buFont typeface="Arial"/>
              <a:buChar char="•"/>
              <a:defRPr spc="0" sz="1600"/>
            </a:pPr>
            <a:r>
              <a:t>Build Trees on Residuals</a:t>
            </a:r>
            <a:r>
              <a:rPr b="0"/>
              <a:t>: Each new tree focuses on the remaining errors from all previous iterations.</a:t>
            </a:r>
            <a:endParaRPr b="0"/>
          </a:p>
          <a:p>
            <a:pPr marL="285750" indent="-285750" algn="just">
              <a:buSzPct val="100000"/>
              <a:buFont typeface="Arial"/>
              <a:buChar char="•"/>
              <a:defRPr spc="0" sz="1600"/>
            </a:pPr>
            <a:r>
              <a:t>Final Prediction</a:t>
            </a:r>
            <a:r>
              <a:rPr b="0"/>
              <a:t>: Sum up all tree contributions (scaled by the learning rate) and the initial prediction.</a:t>
            </a:r>
          </a:p>
        </p:txBody>
      </p:sp>
      <p:sp>
        <p:nvSpPr>
          <p:cNvPr id="187" name="Slide Number Placeholder 5"/>
          <p:cNvSpPr txBox="1"/>
          <p:nvPr>
            <p:ph type="sldNum" sz="quarter" idx="2"/>
          </p:nvPr>
        </p:nvSpPr>
        <p:spPr>
          <a:xfrm>
            <a:off x="11193193" y="6423341"/>
            <a:ext cx="167709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TextBox 3"/>
          <p:cNvSpPr txBox="1"/>
          <p:nvPr/>
        </p:nvSpPr>
        <p:spPr>
          <a:xfrm>
            <a:off x="1777654" y="6381958"/>
            <a:ext cx="749815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https://medium.com/data-science/gradient-boosting-regressor-explained-a-visual-guide-with-code-examples-c098d1ae425c</a:t>
            </a:r>
          </a:p>
        </p:txBody>
      </p:sp>
      <p:pic>
        <p:nvPicPr>
          <p:cNvPr id="1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819" y="1484197"/>
            <a:ext cx="4095695" cy="449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xtBox 5"/>
          <p:cNvSpPr txBox="1"/>
          <p:nvPr/>
        </p:nvSpPr>
        <p:spPr>
          <a:xfrm>
            <a:off x="5384704" y="5175863"/>
            <a:ext cx="593633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400"/>
            </a:lvl1pPr>
          </a:lstStyle>
          <a:p>
            <a:pPr/>
            <a:r>
              <a:t>A Gradient Boosting Regressor starts with an average prediction and improves it through multiple trees, each one fixing the previous trees’ mistakes in small steps, until reaching the final prediction.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>
            <p:ph type="title"/>
          </p:nvPr>
        </p:nvSpPr>
        <p:spPr>
          <a:xfrm>
            <a:off x="6991349" y="406399"/>
            <a:ext cx="4179572" cy="3457973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POSTAL CODES</a:t>
            </a:r>
          </a:p>
        </p:txBody>
      </p:sp>
      <p:pic>
        <p:nvPicPr>
          <p:cNvPr id="195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rcRect l="8900" t="0" r="0" b="1"/>
          <a:stretch>
            <a:fillRect/>
          </a:stretch>
        </p:blipFill>
        <p:spPr>
          <a:xfrm>
            <a:off x="838200" y="1881188"/>
            <a:ext cx="5067300" cy="435254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ontent Placeholder 3"/>
          <p:cNvSpPr txBox="1"/>
          <p:nvPr>
            <p:ph type="body" sz="quarter" idx="4294967295"/>
          </p:nvPr>
        </p:nvSpPr>
        <p:spPr>
          <a:xfrm>
            <a:off x="6590580" y="3335256"/>
            <a:ext cx="4763220" cy="2898477"/>
          </a:xfrm>
          <a:prstGeom prst="rect">
            <a:avLst/>
          </a:prstGeom>
        </p:spPr>
        <p:txBody>
          <a:bodyPr/>
          <a:lstStyle/>
          <a:p>
            <a:pPr marL="0">
              <a:defRPr sz="1800"/>
            </a:pPr>
            <a:r>
              <a:t>Touristic, commerce and high-income districts (Eixample, Ciutat Vella) present larger stations with higher usage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commuting and leisure activities.</a:t>
            </a:r>
          </a:p>
          <a:p>
            <a:pPr marL="0">
              <a:defRPr sz="1800"/>
            </a:pPr>
            <a:r>
              <a:t>High-capacity stations in business-heavy postal codes reflects weekday commuter traffic ie. 22@, downtown BCN.</a:t>
            </a:r>
          </a:p>
          <a:p>
            <a:pPr marL="0">
              <a:defRPr sz="1800"/>
            </a:pPr>
            <a:r>
              <a:t>Smallest stations in upper BCN reflects lower demand (lower population density, less commercial activity)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pc="100"/>
            </a:lvl1pPr>
          </a:lstStyle>
          <a:p>
            <a:pPr/>
            <a:r>
              <a:t>altitude</a:t>
            </a:r>
          </a:p>
        </p:txBody>
      </p:sp>
      <p:sp>
        <p:nvSpPr>
          <p:cNvPr id="199" name="Text Placeholder 5"/>
          <p:cNvSpPr txBox="1"/>
          <p:nvPr>
            <p:ph type="body" sz="quarter" idx="4294967295"/>
          </p:nvPr>
        </p:nvSpPr>
        <p:spPr>
          <a:xfrm>
            <a:off x="838200" y="3364301"/>
            <a:ext cx="5067300" cy="2869432"/>
          </a:xfrm>
          <a:prstGeom prst="rect">
            <a:avLst/>
          </a:prstGeom>
        </p:spPr>
        <p:txBody>
          <a:bodyPr/>
          <a:lstStyle/>
          <a:p>
            <a:pPr marL="0"/>
            <a:r>
              <a:t>Deeper to light blue showing average availability affected by Barcelona altitude</a:t>
            </a:r>
          </a:p>
          <a:p>
            <a:pPr marL="0"/>
            <a:r>
              <a:t>Low altitude = low availability</a:t>
            </a:r>
          </a:p>
        </p:txBody>
      </p:sp>
      <p:pic>
        <p:nvPicPr>
          <p:cNvPr id="20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4017" t="0" r="4884" b="1"/>
          <a:stretch>
            <a:fillRect/>
          </a:stretch>
        </p:blipFill>
        <p:spPr>
          <a:xfrm>
            <a:off x="6286500" y="1881188"/>
            <a:ext cx="5067300" cy="4352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enorite"/>
            <a:ea typeface="Tenorite"/>
            <a:cs typeface="Tenorite"/>
            <a:sym typeface="Tenori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enorite"/>
            <a:ea typeface="Tenorite"/>
            <a:cs typeface="Tenorite"/>
            <a:sym typeface="Tenori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enorite"/>
            <a:ea typeface="Tenorite"/>
            <a:cs typeface="Tenorite"/>
            <a:sym typeface="Tenori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enorite"/>
            <a:ea typeface="Tenorite"/>
            <a:cs typeface="Tenorite"/>
            <a:sym typeface="Tenori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